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360" r:id="rId3"/>
    <p:sldId id="362" r:id="rId4"/>
    <p:sldId id="364" r:id="rId5"/>
    <p:sldId id="368" r:id="rId6"/>
    <p:sldId id="363" r:id="rId7"/>
    <p:sldId id="365" r:id="rId8"/>
    <p:sldId id="372" r:id="rId9"/>
    <p:sldId id="367" r:id="rId10"/>
    <p:sldId id="369" r:id="rId11"/>
    <p:sldId id="370" r:id="rId12"/>
    <p:sldId id="366" r:id="rId13"/>
    <p:sldId id="371" r:id="rId14"/>
    <p:sldId id="357" r:id="rId15"/>
    <p:sldId id="359" r:id="rId16"/>
    <p:sldId id="351" r:id="rId17"/>
    <p:sldId id="361" r:id="rId18"/>
    <p:sldId id="356" r:id="rId19"/>
    <p:sldId id="355" r:id="rId20"/>
    <p:sldId id="341" r:id="rId21"/>
    <p:sldId id="352" r:id="rId22"/>
    <p:sldId id="328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C1DD3-0493-46C3-BD53-8794B61DBF4A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Free-</a:t>
            </a:r>
            <a:r>
              <a:rPr lang="it-IT" dirty="0" err="1"/>
              <a:t>tropospheric</a:t>
            </a:r>
            <a:r>
              <a:rPr lang="it-IT" dirty="0"/>
              <a:t> MSE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pseudo-</a:t>
            </a:r>
            <a:r>
              <a:rPr lang="it-IT" dirty="0" err="1"/>
              <a:t>adiabats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008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73F4-B2D3-454D-9090-E3ADDCB6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3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5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0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43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137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423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0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13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9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6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8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89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825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4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Kapiteltrenn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62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Kapiteltrenn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Kapiteltrenn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0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Kapiteltrenn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Kapiteltrenn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Kapiteltrenn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0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Kapiteltrenn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8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Kapiteltrenn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7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Kapiteltrenner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3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Kapiteltrenner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Kapiteltrenner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ags" Target="../tags/tag2.xml"/><Relationship Id="rId40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30/09/2025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384" imgH="385" progId="TCLayout.ActiveDocument.1">
                  <p:embed/>
                </p:oleObj>
              </mc:Choice>
              <mc:Fallback>
                <p:oleObj name="think-cell Folie" r:id="rId3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Max-Planck-Institut für Meteorologie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0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97.xml"/><Relationship Id="rId3" Type="http://schemas.openxmlformats.org/officeDocument/2006/relationships/image" Target="../media/image118.png"/><Relationship Id="rId7" Type="http://schemas.openxmlformats.org/officeDocument/2006/relationships/customXml" Target="../ink/ink94.xml"/><Relationship Id="rId12" Type="http://schemas.openxmlformats.org/officeDocument/2006/relationships/image" Target="../media/image12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96.xml"/><Relationship Id="rId15" Type="http://schemas.openxmlformats.org/officeDocument/2006/relationships/customXml" Target="../ink/ink98.xml"/><Relationship Id="rId10" Type="http://schemas.openxmlformats.org/officeDocument/2006/relationships/image" Target="../media/image1150.png"/><Relationship Id="rId4" Type="http://schemas.openxmlformats.org/officeDocument/2006/relationships/customXml" Target="../ink/ink93.xml"/><Relationship Id="rId9" Type="http://schemas.openxmlformats.org/officeDocument/2006/relationships/customXml" Target="../ink/ink95.xml"/><Relationship Id="rId1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earth.nullschool.net/#current/ocean/surface/currents/orthographic=-53.45,15.81,1332/loc=-61.075,10.136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.png"/><Relationship Id="rId21" Type="http://schemas.openxmlformats.org/officeDocument/2006/relationships/customXml" Target="../ink/ink9.xml"/><Relationship Id="rId42" Type="http://schemas.openxmlformats.org/officeDocument/2006/relationships/image" Target="../media/image35.png"/><Relationship Id="rId63" Type="http://schemas.openxmlformats.org/officeDocument/2006/relationships/customXml" Target="../ink/ink30.xml"/><Relationship Id="rId84" Type="http://schemas.openxmlformats.org/officeDocument/2006/relationships/image" Target="../media/image56.png"/><Relationship Id="rId138" Type="http://schemas.openxmlformats.org/officeDocument/2006/relationships/customXml" Target="../ink/ink69.xml"/><Relationship Id="rId159" Type="http://schemas.openxmlformats.org/officeDocument/2006/relationships/image" Target="../media/image92.png"/><Relationship Id="rId170" Type="http://schemas.openxmlformats.org/officeDocument/2006/relationships/customXml" Target="../ink/ink85.xml"/><Relationship Id="rId107" Type="http://schemas.openxmlformats.org/officeDocument/2006/relationships/image" Target="../media/image66.png"/><Relationship Id="rId11" Type="http://schemas.openxmlformats.org/officeDocument/2006/relationships/customXml" Target="../ink/ink4.xml"/><Relationship Id="rId32" Type="http://schemas.openxmlformats.org/officeDocument/2006/relationships/image" Target="../media/image300.png"/><Relationship Id="rId53" Type="http://schemas.openxmlformats.org/officeDocument/2006/relationships/customXml" Target="../ink/ink25.xml"/><Relationship Id="rId74" Type="http://schemas.openxmlformats.org/officeDocument/2006/relationships/image" Target="../media/image51.png"/><Relationship Id="rId128" Type="http://schemas.openxmlformats.org/officeDocument/2006/relationships/customXml" Target="../ink/ink64.xml"/><Relationship Id="rId149" Type="http://schemas.openxmlformats.org/officeDocument/2006/relationships/image" Target="../media/image87.png"/><Relationship Id="rId95" Type="http://schemas.openxmlformats.org/officeDocument/2006/relationships/image" Target="../media/image61.png"/><Relationship Id="rId160" Type="http://schemas.openxmlformats.org/officeDocument/2006/relationships/customXml" Target="../ink/ink80.xml"/><Relationship Id="rId181" Type="http://schemas.openxmlformats.org/officeDocument/2006/relationships/image" Target="../media/image103.png"/><Relationship Id="rId22" Type="http://schemas.openxmlformats.org/officeDocument/2006/relationships/image" Target="../media/image250.png"/><Relationship Id="rId43" Type="http://schemas.openxmlformats.org/officeDocument/2006/relationships/customXml" Target="../ink/ink20.xml"/><Relationship Id="rId64" Type="http://schemas.openxmlformats.org/officeDocument/2006/relationships/image" Target="../media/image46.png"/><Relationship Id="rId118" Type="http://schemas.openxmlformats.org/officeDocument/2006/relationships/customXml" Target="../ink/ink59.xml"/><Relationship Id="rId139" Type="http://schemas.openxmlformats.org/officeDocument/2006/relationships/image" Target="../media/image82.png"/><Relationship Id="rId85" Type="http://schemas.openxmlformats.org/officeDocument/2006/relationships/customXml" Target="../ink/ink41.xml"/><Relationship Id="rId150" Type="http://schemas.openxmlformats.org/officeDocument/2006/relationships/customXml" Target="../ink/ink75.xml"/><Relationship Id="rId171" Type="http://schemas.openxmlformats.org/officeDocument/2006/relationships/image" Target="../media/image98.png"/><Relationship Id="rId12" Type="http://schemas.openxmlformats.org/officeDocument/2006/relationships/image" Target="../media/image200.png"/><Relationship Id="rId33" Type="http://schemas.openxmlformats.org/officeDocument/2006/relationships/customXml" Target="../ink/ink15.xml"/><Relationship Id="rId108" Type="http://schemas.openxmlformats.org/officeDocument/2006/relationships/customXml" Target="../ink/ink54.xml"/><Relationship Id="rId129" Type="http://schemas.openxmlformats.org/officeDocument/2006/relationships/image" Target="../media/image77.png"/><Relationship Id="rId54" Type="http://schemas.openxmlformats.org/officeDocument/2006/relationships/image" Target="../media/image41.png"/><Relationship Id="rId75" Type="http://schemas.openxmlformats.org/officeDocument/2006/relationships/customXml" Target="../ink/ink36.xml"/><Relationship Id="rId96" Type="http://schemas.openxmlformats.org/officeDocument/2006/relationships/customXml" Target="../ink/ink47.xml"/><Relationship Id="rId140" Type="http://schemas.openxmlformats.org/officeDocument/2006/relationships/customXml" Target="../ink/ink70.xml"/><Relationship Id="rId161" Type="http://schemas.openxmlformats.org/officeDocument/2006/relationships/image" Target="../media/image93.png"/><Relationship Id="rId182" Type="http://schemas.openxmlformats.org/officeDocument/2006/relationships/customXml" Target="../ink/ink91.xml"/><Relationship Id="rId23" Type="http://schemas.openxmlformats.org/officeDocument/2006/relationships/customXml" Target="../ink/ink10.xml"/><Relationship Id="rId119" Type="http://schemas.openxmlformats.org/officeDocument/2006/relationships/image" Target="../media/image72.png"/><Relationship Id="rId44" Type="http://schemas.openxmlformats.org/officeDocument/2006/relationships/image" Target="../media/image36.png"/><Relationship Id="rId65" Type="http://schemas.openxmlformats.org/officeDocument/2006/relationships/customXml" Target="../ink/ink31.xml"/><Relationship Id="rId86" Type="http://schemas.openxmlformats.org/officeDocument/2006/relationships/image" Target="../media/image57.png"/><Relationship Id="rId130" Type="http://schemas.openxmlformats.org/officeDocument/2006/relationships/customXml" Target="../ink/ink65.xml"/><Relationship Id="rId151" Type="http://schemas.openxmlformats.org/officeDocument/2006/relationships/image" Target="../media/image88.png"/><Relationship Id="rId172" Type="http://schemas.openxmlformats.org/officeDocument/2006/relationships/customXml" Target="../ink/ink86.xml"/><Relationship Id="rId13" Type="http://schemas.openxmlformats.org/officeDocument/2006/relationships/customXml" Target="../ink/ink5.xml"/><Relationship Id="rId18" Type="http://schemas.openxmlformats.org/officeDocument/2006/relationships/image" Target="../media/image23.png"/><Relationship Id="rId39" Type="http://schemas.openxmlformats.org/officeDocument/2006/relationships/customXml" Target="../ink/ink18.xml"/><Relationship Id="rId109" Type="http://schemas.openxmlformats.org/officeDocument/2006/relationships/image" Target="../media/image67.png"/><Relationship Id="rId34" Type="http://schemas.openxmlformats.org/officeDocument/2006/relationships/image" Target="../media/image310.png"/><Relationship Id="rId50" Type="http://schemas.openxmlformats.org/officeDocument/2006/relationships/image" Target="../media/image39.png"/><Relationship Id="rId55" Type="http://schemas.openxmlformats.org/officeDocument/2006/relationships/customXml" Target="../ink/ink26.xml"/><Relationship Id="rId76" Type="http://schemas.openxmlformats.org/officeDocument/2006/relationships/image" Target="../media/image52.png"/><Relationship Id="rId97" Type="http://schemas.openxmlformats.org/officeDocument/2006/relationships/image" Target="../media/image62.png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75.png"/><Relationship Id="rId141" Type="http://schemas.openxmlformats.org/officeDocument/2006/relationships/image" Target="../media/image83.png"/><Relationship Id="rId146" Type="http://schemas.openxmlformats.org/officeDocument/2006/relationships/customXml" Target="../ink/ink73.xml"/><Relationship Id="rId167" Type="http://schemas.openxmlformats.org/officeDocument/2006/relationships/image" Target="../media/image96.png"/><Relationship Id="rId188" Type="http://schemas.openxmlformats.org/officeDocument/2006/relationships/image" Target="../media/image107.png"/><Relationship Id="rId71" Type="http://schemas.openxmlformats.org/officeDocument/2006/relationships/customXml" Target="../ink/ink34.xml"/><Relationship Id="rId92" Type="http://schemas.openxmlformats.org/officeDocument/2006/relationships/customXml" Target="../ink/ink45.xml"/><Relationship Id="rId162" Type="http://schemas.openxmlformats.org/officeDocument/2006/relationships/customXml" Target="../ink/ink81.xml"/><Relationship Id="rId183" Type="http://schemas.openxmlformats.org/officeDocument/2006/relationships/image" Target="../media/image104.png"/><Relationship Id="rId2" Type="http://schemas.openxmlformats.org/officeDocument/2006/relationships/customXml" Target="../ink/ink1.xml"/><Relationship Id="rId29" Type="http://schemas.openxmlformats.org/officeDocument/2006/relationships/customXml" Target="../ink/ink13.xml"/><Relationship Id="rId24" Type="http://schemas.openxmlformats.org/officeDocument/2006/relationships/image" Target="../media/image260.png"/><Relationship Id="rId40" Type="http://schemas.openxmlformats.org/officeDocument/2006/relationships/image" Target="../media/image34.png"/><Relationship Id="rId45" Type="http://schemas.openxmlformats.org/officeDocument/2006/relationships/customXml" Target="../ink/ink21.xml"/><Relationship Id="rId66" Type="http://schemas.openxmlformats.org/officeDocument/2006/relationships/image" Target="../media/image47.png"/><Relationship Id="rId87" Type="http://schemas.openxmlformats.org/officeDocument/2006/relationships/customXml" Target="../ink/ink42.xml"/><Relationship Id="rId110" Type="http://schemas.openxmlformats.org/officeDocument/2006/relationships/customXml" Target="../ink/ink55.xml"/><Relationship Id="rId115" Type="http://schemas.openxmlformats.org/officeDocument/2006/relationships/image" Target="../media/image70.png"/><Relationship Id="rId131" Type="http://schemas.openxmlformats.org/officeDocument/2006/relationships/image" Target="../media/image78.png"/><Relationship Id="rId136" Type="http://schemas.openxmlformats.org/officeDocument/2006/relationships/customXml" Target="../ink/ink68.xml"/><Relationship Id="rId157" Type="http://schemas.openxmlformats.org/officeDocument/2006/relationships/image" Target="../media/image91.png"/><Relationship Id="rId178" Type="http://schemas.openxmlformats.org/officeDocument/2006/relationships/customXml" Target="../ink/ink89.xml"/><Relationship Id="rId61" Type="http://schemas.openxmlformats.org/officeDocument/2006/relationships/customXml" Target="../ink/ink29.xml"/><Relationship Id="rId82" Type="http://schemas.openxmlformats.org/officeDocument/2006/relationships/image" Target="../media/image55.png"/><Relationship Id="rId152" Type="http://schemas.openxmlformats.org/officeDocument/2006/relationships/customXml" Target="../ink/ink76.xml"/><Relationship Id="rId173" Type="http://schemas.openxmlformats.org/officeDocument/2006/relationships/image" Target="../media/image99.png"/><Relationship Id="rId19" Type="http://schemas.openxmlformats.org/officeDocument/2006/relationships/customXml" Target="../ink/ink8.xml"/><Relationship Id="rId14" Type="http://schemas.openxmlformats.org/officeDocument/2006/relationships/image" Target="../media/image210.png"/><Relationship Id="rId30" Type="http://schemas.openxmlformats.org/officeDocument/2006/relationships/image" Target="../media/image290.png"/><Relationship Id="rId35" Type="http://schemas.openxmlformats.org/officeDocument/2006/relationships/customXml" Target="../ink/ink16.xml"/><Relationship Id="rId56" Type="http://schemas.openxmlformats.org/officeDocument/2006/relationships/image" Target="../media/image42.png"/><Relationship Id="rId77" Type="http://schemas.openxmlformats.org/officeDocument/2006/relationships/customXml" Target="../ink/ink37.xml"/><Relationship Id="rId100" Type="http://schemas.openxmlformats.org/officeDocument/2006/relationships/customXml" Target="../ink/ink49.xml"/><Relationship Id="rId105" Type="http://schemas.openxmlformats.org/officeDocument/2006/relationships/image" Target="../media/image65.png"/><Relationship Id="rId126" Type="http://schemas.openxmlformats.org/officeDocument/2006/relationships/customXml" Target="../ink/ink63.xml"/><Relationship Id="rId147" Type="http://schemas.openxmlformats.org/officeDocument/2006/relationships/image" Target="../media/image86.png"/><Relationship Id="rId168" Type="http://schemas.openxmlformats.org/officeDocument/2006/relationships/customXml" Target="../ink/ink84.xml"/><Relationship Id="rId8" Type="http://schemas.openxmlformats.org/officeDocument/2006/relationships/image" Target="../media/image180.png"/><Relationship Id="rId51" Type="http://schemas.openxmlformats.org/officeDocument/2006/relationships/customXml" Target="../ink/ink24.xml"/><Relationship Id="rId72" Type="http://schemas.openxmlformats.org/officeDocument/2006/relationships/image" Target="../media/image50.png"/><Relationship Id="rId93" Type="http://schemas.openxmlformats.org/officeDocument/2006/relationships/image" Target="../media/image60.png"/><Relationship Id="rId98" Type="http://schemas.openxmlformats.org/officeDocument/2006/relationships/customXml" Target="../ink/ink48.xml"/><Relationship Id="rId121" Type="http://schemas.openxmlformats.org/officeDocument/2006/relationships/image" Target="../media/image73.png"/><Relationship Id="rId142" Type="http://schemas.openxmlformats.org/officeDocument/2006/relationships/customXml" Target="../ink/ink71.xml"/><Relationship Id="rId163" Type="http://schemas.openxmlformats.org/officeDocument/2006/relationships/image" Target="../media/image94.png"/><Relationship Id="rId184" Type="http://schemas.openxmlformats.org/officeDocument/2006/relationships/customXml" Target="../ink/ink92.xml"/><Relationship Id="rId3" Type="http://schemas.openxmlformats.org/officeDocument/2006/relationships/image" Target="../media/image31.png"/><Relationship Id="rId25" Type="http://schemas.openxmlformats.org/officeDocument/2006/relationships/customXml" Target="../ink/ink11.xml"/><Relationship Id="rId46" Type="http://schemas.openxmlformats.org/officeDocument/2006/relationships/image" Target="../media/image37.png"/><Relationship Id="rId67" Type="http://schemas.openxmlformats.org/officeDocument/2006/relationships/customXml" Target="../ink/ink32.xml"/><Relationship Id="rId116" Type="http://schemas.openxmlformats.org/officeDocument/2006/relationships/customXml" Target="../ink/ink58.xml"/><Relationship Id="rId137" Type="http://schemas.openxmlformats.org/officeDocument/2006/relationships/image" Target="../media/image81.png"/><Relationship Id="rId158" Type="http://schemas.openxmlformats.org/officeDocument/2006/relationships/customXml" Target="../ink/ink79.xml"/><Relationship Id="rId20" Type="http://schemas.openxmlformats.org/officeDocument/2006/relationships/image" Target="../media/image240.png"/><Relationship Id="rId41" Type="http://schemas.openxmlformats.org/officeDocument/2006/relationships/customXml" Target="../ink/ink19.xml"/><Relationship Id="rId62" Type="http://schemas.openxmlformats.org/officeDocument/2006/relationships/image" Target="../media/image45.png"/><Relationship Id="rId83" Type="http://schemas.openxmlformats.org/officeDocument/2006/relationships/customXml" Target="../ink/ink40.xml"/><Relationship Id="rId88" Type="http://schemas.openxmlformats.org/officeDocument/2006/relationships/image" Target="../media/image58.png"/><Relationship Id="rId111" Type="http://schemas.openxmlformats.org/officeDocument/2006/relationships/image" Target="../media/image68.png"/><Relationship Id="rId132" Type="http://schemas.openxmlformats.org/officeDocument/2006/relationships/customXml" Target="../ink/ink66.xml"/><Relationship Id="rId153" Type="http://schemas.openxmlformats.org/officeDocument/2006/relationships/image" Target="../media/image89.png"/><Relationship Id="rId174" Type="http://schemas.openxmlformats.org/officeDocument/2006/relationships/customXml" Target="../ink/ink87.xml"/><Relationship Id="rId179" Type="http://schemas.openxmlformats.org/officeDocument/2006/relationships/image" Target="../media/image102.png"/><Relationship Id="rId15" Type="http://schemas.openxmlformats.org/officeDocument/2006/relationships/customXml" Target="../ink/ink6.xml"/><Relationship Id="rId36" Type="http://schemas.openxmlformats.org/officeDocument/2006/relationships/image" Target="../media/image320.png"/><Relationship Id="rId57" Type="http://schemas.openxmlformats.org/officeDocument/2006/relationships/customXml" Target="../ink/ink27.xml"/><Relationship Id="rId106" Type="http://schemas.openxmlformats.org/officeDocument/2006/relationships/customXml" Target="../ink/ink53.xml"/><Relationship Id="rId127" Type="http://schemas.openxmlformats.org/officeDocument/2006/relationships/image" Target="../media/image76.png"/><Relationship Id="rId10" Type="http://schemas.openxmlformats.org/officeDocument/2006/relationships/image" Target="../media/image190.png"/><Relationship Id="rId31" Type="http://schemas.openxmlformats.org/officeDocument/2006/relationships/customXml" Target="../ink/ink14.xml"/><Relationship Id="rId52" Type="http://schemas.openxmlformats.org/officeDocument/2006/relationships/image" Target="../media/image40.png"/><Relationship Id="rId73" Type="http://schemas.openxmlformats.org/officeDocument/2006/relationships/customXml" Target="../ink/ink35.xml"/><Relationship Id="rId78" Type="http://schemas.openxmlformats.org/officeDocument/2006/relationships/image" Target="../media/image53.png"/><Relationship Id="rId94" Type="http://schemas.openxmlformats.org/officeDocument/2006/relationships/customXml" Target="../ink/ink46.xml"/><Relationship Id="rId99" Type="http://schemas.openxmlformats.org/officeDocument/2006/relationships/image" Target="../media/image63.png"/><Relationship Id="rId101" Type="http://schemas.openxmlformats.org/officeDocument/2006/relationships/image" Target="../media/image64.png"/><Relationship Id="rId122" Type="http://schemas.openxmlformats.org/officeDocument/2006/relationships/customXml" Target="../ink/ink61.xml"/><Relationship Id="rId143" Type="http://schemas.openxmlformats.org/officeDocument/2006/relationships/image" Target="../media/image84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customXml" Target="../ink/ink2.xml"/><Relationship Id="rId9" Type="http://schemas.openxmlformats.org/officeDocument/2006/relationships/customXml" Target="../ink/ink3.xml"/><Relationship Id="rId180" Type="http://schemas.openxmlformats.org/officeDocument/2006/relationships/customXml" Target="../ink/ink90.xml"/><Relationship Id="rId26" Type="http://schemas.openxmlformats.org/officeDocument/2006/relationships/image" Target="../media/image270.png"/><Relationship Id="rId47" Type="http://schemas.openxmlformats.org/officeDocument/2006/relationships/customXml" Target="../ink/ink22.xml"/><Relationship Id="rId68" Type="http://schemas.openxmlformats.org/officeDocument/2006/relationships/image" Target="../media/image48.png"/><Relationship Id="rId89" Type="http://schemas.openxmlformats.org/officeDocument/2006/relationships/customXml" Target="../ink/ink43.xml"/><Relationship Id="rId112" Type="http://schemas.openxmlformats.org/officeDocument/2006/relationships/customXml" Target="../ink/ink56.xml"/><Relationship Id="rId133" Type="http://schemas.openxmlformats.org/officeDocument/2006/relationships/image" Target="../media/image79.png"/><Relationship Id="rId154" Type="http://schemas.openxmlformats.org/officeDocument/2006/relationships/customXml" Target="../ink/ink77.xml"/><Relationship Id="rId175" Type="http://schemas.openxmlformats.org/officeDocument/2006/relationships/image" Target="../media/image100.png"/><Relationship Id="rId16" Type="http://schemas.openxmlformats.org/officeDocument/2006/relationships/image" Target="../media/image220.png"/><Relationship Id="rId37" Type="http://schemas.openxmlformats.org/officeDocument/2006/relationships/customXml" Target="../ink/ink17.xml"/><Relationship Id="rId58" Type="http://schemas.openxmlformats.org/officeDocument/2006/relationships/image" Target="../media/image43.png"/><Relationship Id="rId79" Type="http://schemas.openxmlformats.org/officeDocument/2006/relationships/customXml" Target="../ink/ink38.xml"/><Relationship Id="rId102" Type="http://schemas.openxmlformats.org/officeDocument/2006/relationships/customXml" Target="../ink/ink50.xml"/><Relationship Id="rId123" Type="http://schemas.openxmlformats.org/officeDocument/2006/relationships/image" Target="../media/image74.png"/><Relationship Id="rId144" Type="http://schemas.openxmlformats.org/officeDocument/2006/relationships/customXml" Target="../ink/ink72.xml"/><Relationship Id="rId90" Type="http://schemas.openxmlformats.org/officeDocument/2006/relationships/customXml" Target="../ink/ink44.xml"/><Relationship Id="rId165" Type="http://schemas.openxmlformats.org/officeDocument/2006/relationships/image" Target="../media/image95.png"/><Relationship Id="rId186" Type="http://schemas.openxmlformats.org/officeDocument/2006/relationships/image" Target="../media/image32.png"/><Relationship Id="rId27" Type="http://schemas.openxmlformats.org/officeDocument/2006/relationships/customXml" Target="../ink/ink12.xml"/><Relationship Id="rId48" Type="http://schemas.openxmlformats.org/officeDocument/2006/relationships/image" Target="../media/image38.png"/><Relationship Id="rId69" Type="http://schemas.openxmlformats.org/officeDocument/2006/relationships/customXml" Target="../ink/ink33.xml"/><Relationship Id="rId113" Type="http://schemas.openxmlformats.org/officeDocument/2006/relationships/image" Target="../media/image69.png"/><Relationship Id="rId134" Type="http://schemas.openxmlformats.org/officeDocument/2006/relationships/customXml" Target="../ink/ink67.xml"/><Relationship Id="rId80" Type="http://schemas.openxmlformats.org/officeDocument/2006/relationships/image" Target="../media/image54.png"/><Relationship Id="rId155" Type="http://schemas.openxmlformats.org/officeDocument/2006/relationships/image" Target="../media/image90.png"/><Relationship Id="rId176" Type="http://schemas.openxmlformats.org/officeDocument/2006/relationships/customXml" Target="../ink/ink88.xml"/><Relationship Id="rId17" Type="http://schemas.openxmlformats.org/officeDocument/2006/relationships/customXml" Target="../ink/ink7.xml"/><Relationship Id="rId38" Type="http://schemas.openxmlformats.org/officeDocument/2006/relationships/image" Target="../media/image33.png"/><Relationship Id="rId59" Type="http://schemas.openxmlformats.org/officeDocument/2006/relationships/customXml" Target="../ink/ink28.xml"/><Relationship Id="rId103" Type="http://schemas.openxmlformats.org/officeDocument/2006/relationships/customXml" Target="../ink/ink51.xml"/><Relationship Id="rId124" Type="http://schemas.openxmlformats.org/officeDocument/2006/relationships/customXml" Target="../ink/ink62.xml"/><Relationship Id="rId70" Type="http://schemas.openxmlformats.org/officeDocument/2006/relationships/image" Target="../media/image49.png"/><Relationship Id="rId91" Type="http://schemas.openxmlformats.org/officeDocument/2006/relationships/image" Target="../media/image59.png"/><Relationship Id="rId145" Type="http://schemas.openxmlformats.org/officeDocument/2006/relationships/image" Target="../media/image85.png"/><Relationship Id="rId166" Type="http://schemas.openxmlformats.org/officeDocument/2006/relationships/customXml" Target="../ink/ink83.xml"/><Relationship Id="rId187" Type="http://schemas.openxmlformats.org/officeDocument/2006/relationships/image" Target="../media/image106.pn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80.png"/><Relationship Id="rId49" Type="http://schemas.openxmlformats.org/officeDocument/2006/relationships/customXml" Target="../ink/ink23.xml"/><Relationship Id="rId114" Type="http://schemas.openxmlformats.org/officeDocument/2006/relationships/customXml" Target="../ink/ink57.xml"/><Relationship Id="rId60" Type="http://schemas.openxmlformats.org/officeDocument/2006/relationships/image" Target="../media/image44.png"/><Relationship Id="rId81" Type="http://schemas.openxmlformats.org/officeDocument/2006/relationships/customXml" Target="../ink/ink39.xml"/><Relationship Id="rId135" Type="http://schemas.openxmlformats.org/officeDocument/2006/relationships/image" Target="../media/image80.png"/><Relationship Id="rId156" Type="http://schemas.openxmlformats.org/officeDocument/2006/relationships/customXml" Target="../ink/ink78.xml"/><Relationship Id="rId177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2820EC-FD57-544C-A58C-9B7BFE32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718316"/>
            <a:ext cx="9144000" cy="2160000"/>
          </a:xfrm>
        </p:spPr>
        <p:txBody>
          <a:bodyPr/>
          <a:lstStyle/>
          <a:p>
            <a:r>
              <a:rPr lang="de-DE" dirty="0"/>
              <a:t>Alessandro Storer  |  </a:t>
            </a:r>
            <a:r>
              <a:rPr lang="de-DE" i="1" dirty="0"/>
              <a:t>Supervisor</a:t>
            </a:r>
            <a:r>
              <a:rPr lang="de-DE" dirty="0"/>
              <a:t>: Hans Mikhail Segura    			                                         </a:t>
            </a:r>
            <a:r>
              <a:rPr lang="de-DE" dirty="0" err="1"/>
              <a:t>Cajachagua</a:t>
            </a:r>
            <a:endParaRPr lang="de-DE" dirty="0"/>
          </a:p>
          <a:p>
            <a:r>
              <a:rPr lang="de-DE" i="1" dirty="0"/>
              <a:t>IMPRS ON EARTH SYSTEM MODELLING</a:t>
            </a:r>
            <a:endParaRPr lang="de-DE" dirty="0"/>
          </a:p>
          <a:p>
            <a:r>
              <a:rPr lang="de-DE" dirty="0"/>
              <a:t>PhD </a:t>
            </a:r>
            <a:r>
              <a:rPr lang="de-DE" dirty="0" err="1"/>
              <a:t>mandate</a:t>
            </a:r>
            <a:r>
              <a:rPr lang="de-DE" dirty="0"/>
              <a:t>: September 2025 – September 2028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5D859D-A8C1-8B98-0744-C186EA5CDF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2875" y="2359764"/>
            <a:ext cx="900112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The role of surface turbulent fluxes</a:t>
            </a:r>
            <a:br>
              <a:rPr lang="en-GB" sz="2800" dirty="0"/>
            </a:br>
            <a:r>
              <a:rPr lang="en-GB" sz="2800" dirty="0"/>
              <a:t> over the ocean in air-sea coupling </a:t>
            </a:r>
            <a:br>
              <a:rPr lang="en-GB" dirty="0"/>
            </a:br>
            <a:r>
              <a:rPr lang="en-GB" sz="2400" b="1" dirty="0"/>
              <a:t>Past experience and</a:t>
            </a:r>
            <a:r>
              <a:rPr lang="en-GB" sz="2400" dirty="0"/>
              <a:t> </a:t>
            </a:r>
            <a:r>
              <a:rPr lang="en-GB" sz="2400" b="1" dirty="0"/>
              <a:t>Future perspectives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8570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B43C-994A-C512-C1FA-5E30FF57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DF8C58-F227-94DB-3047-412942D830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10</a:t>
            </a:fld>
            <a:endParaRPr lang="de-DE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37DEBB-336F-27EE-A37E-391065E53644}"/>
              </a:ext>
            </a:extLst>
          </p:cNvPr>
          <p:cNvSpPr txBox="1"/>
          <p:nvPr/>
        </p:nvSpPr>
        <p:spPr>
          <a:xfrm>
            <a:off x="415033" y="312548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What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to do? –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Initial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numerical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study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E75AD57-E981-FB88-D644-DDBF20B09FC7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DD861F0-02BC-187E-0F86-18BADB50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16134" r="22092" b="23649"/>
          <a:stretch>
            <a:fillRect/>
          </a:stretch>
        </p:blipFill>
        <p:spPr>
          <a:xfrm>
            <a:off x="6096000" y="1317572"/>
            <a:ext cx="5244445" cy="38834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F08A6C-A169-C784-1D6B-E35B3F25C183}"/>
              </a:ext>
            </a:extLst>
          </p:cNvPr>
          <p:cNvSpPr txBox="1"/>
          <p:nvPr/>
        </p:nvSpPr>
        <p:spPr>
          <a:xfrm>
            <a:off x="707265" y="1885447"/>
            <a:ext cx="4392637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MSE budget </a:t>
            </a:r>
            <a:r>
              <a:rPr lang="it-IT" sz="1600" dirty="0" err="1"/>
              <a:t>analysis</a:t>
            </a:r>
            <a:r>
              <a:rPr lang="it-IT" sz="1600" dirty="0"/>
              <a:t> over                      </a:t>
            </a:r>
            <a:r>
              <a:rPr lang="it-IT" sz="1600" dirty="0" err="1"/>
              <a:t>longer-than-convective</a:t>
            </a:r>
            <a:r>
              <a:rPr lang="it-IT" sz="1600" dirty="0"/>
              <a:t> </a:t>
            </a:r>
            <a:r>
              <a:rPr lang="it-IT" sz="1600" dirty="0" err="1"/>
              <a:t>timescales</a:t>
            </a:r>
            <a:endParaRPr lang="it-IT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/>
              <p:nvPr/>
            </p:nvSpPr>
            <p:spPr>
              <a:xfrm>
                <a:off x="851556" y="2704148"/>
                <a:ext cx="5366206" cy="464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333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𝑆𝐻𝐹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𝐿𝐻𝐹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𝑅𝐴𝐷</m:t>
                    </m:r>
                  </m:oMath>
                </a14:m>
                <a:endParaRPr lang="it-IT" sz="2333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56" y="2704148"/>
                <a:ext cx="5366206" cy="464935"/>
              </a:xfrm>
              <a:prstGeom prst="rect">
                <a:avLst/>
              </a:prstGeom>
              <a:blipFill>
                <a:blip r:embed="rId3"/>
                <a:stretch>
                  <a:fillRect l="-1705" t="-11842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1D501-02AD-FCC3-21E0-1509B2D64F0F}"/>
              </a:ext>
            </a:extLst>
          </p:cNvPr>
          <p:cNvSpPr txBox="1"/>
          <p:nvPr/>
        </p:nvSpPr>
        <p:spPr>
          <a:xfrm>
            <a:off x="707264" y="3553016"/>
            <a:ext cx="4392637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Assess</a:t>
            </a:r>
            <a:r>
              <a:rPr lang="it-IT" sz="1600" dirty="0"/>
              <a:t> the full time-</a:t>
            </a:r>
            <a:r>
              <a:rPr lang="it-IT" sz="1600" dirty="0" err="1"/>
              <a:t>dependent</a:t>
            </a:r>
            <a:r>
              <a:rPr lang="it-IT" sz="1600" dirty="0"/>
              <a:t>             </a:t>
            </a:r>
            <a:r>
              <a:rPr lang="it-IT" sz="1600" dirty="0" err="1"/>
              <a:t>evolution</a:t>
            </a:r>
            <a:r>
              <a:rPr lang="it-IT" sz="1600" dirty="0"/>
              <a:t> of MSE to </a:t>
            </a:r>
            <a:r>
              <a:rPr lang="it-IT" sz="1600" dirty="0" err="1"/>
              <a:t>characterize</a:t>
            </a:r>
            <a:r>
              <a:rPr lang="it-IT" sz="1600" dirty="0"/>
              <a:t>:       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BB5570E-BA55-715C-4085-EDBF73084E08}"/>
              </a:ext>
            </a:extLst>
          </p:cNvPr>
          <p:cNvSpPr txBox="1"/>
          <p:nvPr/>
        </p:nvSpPr>
        <p:spPr>
          <a:xfrm>
            <a:off x="1038773" y="4421209"/>
            <a:ext cx="5057228" cy="160159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+mj-lt"/>
              <a:buAutoNum type="arabicPeriod"/>
            </a:pPr>
            <a:r>
              <a:rPr lang="it-IT" sz="1600" dirty="0" err="1"/>
              <a:t>Modified</a:t>
            </a:r>
            <a:r>
              <a:rPr lang="it-IT" sz="1600" dirty="0"/>
              <a:t> MSE budget in </a:t>
            </a:r>
            <a:r>
              <a:rPr lang="it-IT" sz="1600" dirty="0" err="1"/>
              <a:t>precipitating</a:t>
            </a:r>
            <a:r>
              <a:rPr lang="it-IT" sz="1600" dirty="0"/>
              <a:t> and           non-</a:t>
            </a:r>
            <a:r>
              <a:rPr lang="it-IT" sz="1600" dirty="0" err="1"/>
              <a:t>precipitating</a:t>
            </a:r>
            <a:r>
              <a:rPr lang="it-IT" sz="1600" dirty="0"/>
              <a:t> </a:t>
            </a:r>
            <a:r>
              <a:rPr lang="it-IT" sz="1600" dirty="0" err="1"/>
              <a:t>regions</a:t>
            </a:r>
            <a:r>
              <a:rPr lang="it-IT" sz="1600" dirty="0"/>
              <a:t>                                               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when</a:t>
            </a:r>
            <a:r>
              <a:rPr lang="it-IT" sz="1600" dirty="0">
                <a:sym typeface="Wingdings" panose="05000000000000000000" pitchFamily="2" charset="2"/>
              </a:rPr>
              <a:t> and </a:t>
            </a:r>
            <a:r>
              <a:rPr lang="it-IT" sz="1600" dirty="0" err="1">
                <a:sym typeface="Wingdings" panose="05000000000000000000" pitchFamily="2" charset="2"/>
              </a:rPr>
              <a:t>where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is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convection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exactly</a:t>
            </a:r>
            <a:r>
              <a:rPr lang="it-IT" sz="1600" dirty="0">
                <a:sym typeface="Wingdings" panose="05000000000000000000" pitchFamily="2" charset="2"/>
              </a:rPr>
              <a:t> </a:t>
            </a:r>
            <a:r>
              <a:rPr lang="it-IT" sz="1600" dirty="0" err="1">
                <a:sym typeface="Wingdings" panose="05000000000000000000" pitchFamily="2" charset="2"/>
              </a:rPr>
              <a:t>triggered</a:t>
            </a:r>
            <a:r>
              <a:rPr lang="it-IT" sz="1600" dirty="0">
                <a:sym typeface="Wingdings" panose="05000000000000000000" pitchFamily="2" charset="2"/>
              </a:rPr>
              <a:t>?</a:t>
            </a:r>
          </a:p>
          <a:p>
            <a:pPr marL="342900" indent="-342900">
              <a:lnSpc>
                <a:spcPts val="2300"/>
              </a:lnSpc>
              <a:spcBef>
                <a:spcPts val="1150"/>
              </a:spcBef>
              <a:buFont typeface="+mj-lt"/>
              <a:buAutoNum type="arabicPeriod"/>
            </a:pPr>
            <a:r>
              <a:rPr lang="it-IT" sz="1600" dirty="0" err="1"/>
              <a:t>Role</a:t>
            </a:r>
            <a:r>
              <a:rPr lang="it-IT" sz="1600" dirty="0"/>
              <a:t> of </a:t>
            </a:r>
            <a:r>
              <a:rPr lang="it-IT" sz="1600" dirty="0" err="1"/>
              <a:t>downdrafts</a:t>
            </a:r>
            <a:r>
              <a:rPr lang="it-IT" sz="1600" dirty="0"/>
              <a:t> and, </a:t>
            </a:r>
            <a:r>
              <a:rPr lang="it-IT" sz="1600" dirty="0" err="1"/>
              <a:t>hence</a:t>
            </a:r>
            <a:r>
              <a:rPr lang="it-IT" sz="1600" dirty="0"/>
              <a:t>, the interaction of    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scales</a:t>
            </a:r>
            <a:r>
              <a:rPr lang="it-IT" sz="1600" dirty="0"/>
              <a:t> of </a:t>
            </a:r>
            <a:r>
              <a:rPr lang="it-IT" sz="1600" dirty="0" err="1"/>
              <a:t>variability</a:t>
            </a:r>
            <a:endParaRPr lang="it-IT" sz="16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9AD16E-734D-81C3-76AA-012F2762AF60}"/>
              </a:ext>
            </a:extLst>
          </p:cNvPr>
          <p:cNvSpPr txBox="1"/>
          <p:nvPr/>
        </p:nvSpPr>
        <p:spPr>
          <a:xfrm>
            <a:off x="707264" y="1065229"/>
            <a:ext cx="3600785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Suitable</a:t>
            </a:r>
            <a:r>
              <a:rPr lang="it-IT" sz="1600" dirty="0"/>
              <a:t> </a:t>
            </a:r>
            <a:r>
              <a:rPr lang="it-IT" sz="1600" dirty="0" err="1"/>
              <a:t>definition</a:t>
            </a:r>
            <a:r>
              <a:rPr lang="it-IT" sz="1600" dirty="0"/>
              <a:t> of 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there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many</a:t>
            </a:r>
            <a:r>
              <a:rPr lang="it-IT" sz="1600" dirty="0">
                <a:sym typeface="Wingdings" panose="05000000000000000000" pitchFamily="2" charset="2"/>
              </a:rPr>
              <a:t>!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31315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F5591D-F8B5-EEF4-3DAF-BDABABA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8" y="1028750"/>
            <a:ext cx="5076161" cy="5129099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31663-2499-6E52-E584-9383B863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11</a:t>
            </a:fld>
            <a:endParaRPr lang="de-DE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955060" y="700151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845"/>
          <a:stretch>
            <a:fillRect/>
          </a:stretch>
        </p:blipFill>
        <p:spPr>
          <a:xfrm>
            <a:off x="6107420" y="1529566"/>
            <a:ext cx="5861669" cy="82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21538E-70F3-BF51-1B9C-F17066E2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0"/>
          <a:stretch>
            <a:fillRect/>
          </a:stretch>
        </p:blipFill>
        <p:spPr>
          <a:xfrm>
            <a:off x="6857013" y="2395776"/>
            <a:ext cx="3884263" cy="855749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A7C94D2-3400-7C79-28E3-69ABDB240FEF}"/>
              </a:ext>
            </a:extLst>
          </p:cNvPr>
          <p:cNvSpPr txBox="1"/>
          <p:nvPr/>
        </p:nvSpPr>
        <p:spPr>
          <a:xfrm>
            <a:off x="6857013" y="4124266"/>
            <a:ext cx="499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 ….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CD51B7-1ACC-3A86-1AFC-BDEFB460B08B}"/>
              </a:ext>
            </a:extLst>
          </p:cNvPr>
          <p:cNvSpPr txBox="1"/>
          <p:nvPr/>
        </p:nvSpPr>
        <p:spPr>
          <a:xfrm>
            <a:off x="787092" y="164777"/>
            <a:ext cx="709710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Spatial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variability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of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lhf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exchange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24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5BB9-5F8D-CA55-376E-DAB46B42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F3EED3-7CA7-C70D-2CFC-9BED28594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5150C-8584-728F-E1E6-90CEB87B0D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464FEAE-0196-32B8-CCBB-0034F1B2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D3BDF-309D-A717-B78A-41E6628DF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10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F616DA8-0382-A889-768C-C1BCB2F5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05" y="838982"/>
            <a:ext cx="8244395" cy="5585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2DB02E8-F66A-8A99-FBCE-5AD969E5CC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39" r="49728" b="50008"/>
          <a:stretch>
            <a:fillRect/>
          </a:stretch>
        </p:blipFill>
        <p:spPr>
          <a:xfrm>
            <a:off x="179109" y="2686639"/>
            <a:ext cx="3229845" cy="2496153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6A22E0D-01CF-55EB-F40D-7CF9787EDDE2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AA0D39-BBA6-9EE9-0306-0560FCC361BC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Vertical MABL </a:t>
            </a:r>
            <a:r>
              <a:rPr lang="it-IT" sz="2721" b="1" dirty="0" err="1"/>
              <a:t>response</a:t>
            </a:r>
            <a:r>
              <a:rPr lang="it-IT" sz="2721" b="1" dirty="0"/>
              <a:t> in a </a:t>
            </a:r>
            <a:r>
              <a:rPr lang="it-IT" sz="2721" b="1" dirty="0" err="1"/>
              <a:t>coupled</a:t>
            </a:r>
            <a:r>
              <a:rPr lang="it-IT" sz="2721" b="1" dirty="0"/>
              <a:t>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408DBC0-6517-AFA3-A8D3-97EAC6BA9B0F}"/>
              </a:ext>
            </a:extLst>
          </p:cNvPr>
          <p:cNvSpPr txBox="1"/>
          <p:nvPr/>
        </p:nvSpPr>
        <p:spPr>
          <a:xfrm>
            <a:off x="179108" y="1084958"/>
            <a:ext cx="44683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a)  </a:t>
            </a:r>
            <a:r>
              <a:rPr lang="it-IT" dirty="0" err="1"/>
              <a:t>Fully-coupled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  <a:p>
            <a:endParaRPr lang="it-IT" dirty="0"/>
          </a:p>
          <a:p>
            <a:pPr marL="342900" indent="-342900">
              <a:buFontTx/>
              <a:buAutoNum type="alphaLcParenR" startAt="2"/>
            </a:pPr>
            <a:r>
              <a:rPr lang="it-IT" dirty="0" err="1"/>
              <a:t>Fixed</a:t>
            </a:r>
            <a:r>
              <a:rPr lang="it-IT" dirty="0"/>
              <a:t> scale of </a:t>
            </a:r>
            <a:r>
              <a:rPr lang="it-IT" dirty="0" err="1"/>
              <a:t>interest</a:t>
            </a:r>
            <a:r>
              <a:rPr lang="it-IT" dirty="0"/>
              <a:t> &lt; </a:t>
            </a:r>
            <a:r>
              <a:rPr lang="en-GB" dirty="0"/>
              <a:t>~</a:t>
            </a:r>
            <a:r>
              <a:rPr lang="it-IT" dirty="0"/>
              <a:t>150km</a:t>
            </a:r>
          </a:p>
          <a:p>
            <a:r>
              <a:rPr lang="it-IT" dirty="0">
                <a:sym typeface="Wingdings" panose="05000000000000000000" pitchFamily="2" charset="2"/>
              </a:rPr>
              <a:t>        correlate SST’ with </a:t>
            </a:r>
            <a:r>
              <a:rPr lang="it-IT" dirty="0" err="1">
                <a:sym typeface="Wingdings" panose="05000000000000000000" pitchFamily="2" charset="2"/>
              </a:rPr>
              <a:t>atmosphere</a:t>
            </a:r>
            <a:endParaRPr lang="en-GB" dirty="0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77E1A2A0-0E64-3779-7D62-B324D6E3C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15</a:t>
            </a:fld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5BA1916-5F77-479C-5BDA-541A90258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4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71" y="939380"/>
            <a:ext cx="7127997" cy="551521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8694DC-658B-6460-8C27-2E4054971020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47387D-88E0-E8CB-573C-B40AF4413E6D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Two </a:t>
            </a:r>
            <a:r>
              <a:rPr lang="it-IT" sz="2721" b="1" dirty="0" err="1"/>
              <a:t>conceptual</a:t>
            </a:r>
            <a:r>
              <a:rPr lang="it-IT" sz="2721" b="1" dirty="0"/>
              <a:t> </a:t>
            </a:r>
            <a:r>
              <a:rPr lang="it-IT" sz="2721" b="1" dirty="0" err="1"/>
              <a:t>scenarios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320842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r>
              <a:rPr lang="it-IT" sz="2721" b="1" dirty="0"/>
              <a:t> in LHF </a:t>
            </a:r>
            <a:r>
              <a:rPr lang="it-IT" sz="2721" b="1" dirty="0" err="1"/>
              <a:t>modulation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BBFD72-30E3-B329-237E-395254BC4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</a:t>
            </a:fld>
            <a:endParaRPr lang="de-DE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FF427A-78BD-FAC9-78D9-C91E60E00F37}"/>
              </a:ext>
            </a:extLst>
          </p:cNvPr>
          <p:cNvSpPr txBox="1"/>
          <p:nvPr/>
        </p:nvSpPr>
        <p:spPr>
          <a:xfrm>
            <a:off x="1964288" y="1508945"/>
            <a:ext cx="7294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BSc</a:t>
            </a:r>
            <a:r>
              <a:rPr lang="it-IT" b="1" dirty="0"/>
              <a:t>. in </a:t>
            </a:r>
            <a:r>
              <a:rPr lang="it-IT" b="1" dirty="0" err="1"/>
              <a:t>Physics</a:t>
            </a:r>
            <a:r>
              <a:rPr lang="it-IT" b="1" dirty="0"/>
              <a:t> </a:t>
            </a:r>
          </a:p>
          <a:p>
            <a:r>
              <a:rPr lang="it-IT" sz="1600" b="1" dirty="0"/>
              <a:t>University of Milan</a:t>
            </a:r>
            <a:endParaRPr lang="it-IT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7DCAFF-848A-AEB6-8961-DC757B6D9D14}"/>
              </a:ext>
            </a:extLst>
          </p:cNvPr>
          <p:cNvSpPr txBox="1"/>
          <p:nvPr/>
        </p:nvSpPr>
        <p:spPr>
          <a:xfrm>
            <a:off x="1986017" y="2579455"/>
            <a:ext cx="7855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MSc</a:t>
            </a:r>
            <a:r>
              <a:rPr lang="it-IT" b="1" dirty="0"/>
              <a:t>. in </a:t>
            </a:r>
            <a:r>
              <a:rPr lang="it-IT" b="1" dirty="0" err="1"/>
              <a:t>Environmental</a:t>
            </a:r>
            <a:r>
              <a:rPr lang="it-IT" b="1" dirty="0"/>
              <a:t> </a:t>
            </a:r>
            <a:r>
              <a:rPr lang="it-IT" b="1" dirty="0" err="1"/>
              <a:t>Meteorology</a:t>
            </a:r>
            <a:r>
              <a:rPr lang="it-IT" sz="1400" dirty="0"/>
              <a:t>    </a:t>
            </a:r>
          </a:p>
          <a:p>
            <a:r>
              <a:rPr lang="it-IT" sz="1600" b="1" dirty="0"/>
              <a:t>University of Trento - University of Innsbruck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4F63C0-8E77-45D9-D03B-6EAD2BF781A9}"/>
              </a:ext>
            </a:extLst>
          </p:cNvPr>
          <p:cNvSpPr txBox="1"/>
          <p:nvPr/>
        </p:nvSpPr>
        <p:spPr>
          <a:xfrm>
            <a:off x="1982916" y="3378068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Junior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assistant</a:t>
            </a:r>
            <a:r>
              <a:rPr lang="it-IT" b="1" dirty="0"/>
              <a:t>  </a:t>
            </a:r>
          </a:p>
          <a:p>
            <a:r>
              <a:rPr lang="en-US" sz="1600" b="1" dirty="0"/>
              <a:t>University of Milan Bicocca – </a:t>
            </a:r>
            <a:r>
              <a:rPr lang="en-US" sz="1600" b="1" i="1" dirty="0"/>
              <a:t>sup. Prof. Claudia </a:t>
            </a:r>
            <a:r>
              <a:rPr lang="en-US" sz="1600" b="1" i="1" dirty="0" err="1"/>
              <a:t>Pasquero</a:t>
            </a:r>
            <a:endParaRPr lang="en-US" b="1" i="1" dirty="0"/>
          </a:p>
          <a:p>
            <a:r>
              <a:rPr lang="en-US" sz="1400" dirty="0">
                <a:sym typeface="Wingdings" panose="05000000000000000000" pitchFamily="2" charset="2"/>
              </a:rPr>
              <a:t>One</a:t>
            </a:r>
            <a:r>
              <a:rPr lang="en-US" sz="1400" i="1" dirty="0">
                <a:sym typeface="Wingdings" panose="05000000000000000000" pitchFamily="2" charset="2"/>
              </a:rPr>
              <a:t> proceeding </a:t>
            </a:r>
            <a:r>
              <a:rPr lang="en-US" sz="1400" dirty="0">
                <a:sym typeface="Wingdings" panose="05000000000000000000" pitchFamily="2" charset="2"/>
              </a:rPr>
              <a:t>(accepted) and one full article (under rev.)</a:t>
            </a:r>
          </a:p>
        </p:txBody>
      </p:sp>
      <p:pic>
        <p:nvPicPr>
          <p:cNvPr id="15" name="Immagine 14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A6835879-7FE9-EBC2-2B1F-1649BF982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8550798" y="1265170"/>
            <a:ext cx="2807012" cy="4320590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47D84A-A072-9D28-A789-A08B2008D504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3779DF-B28B-7559-E243-729050AE2584}"/>
              </a:ext>
            </a:extLst>
          </p:cNvPr>
          <p:cNvSpPr txBox="1"/>
          <p:nvPr/>
        </p:nvSpPr>
        <p:spPr>
          <a:xfrm>
            <a:off x="1964288" y="4857496"/>
            <a:ext cx="1103444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PhD candidate</a:t>
            </a:r>
          </a:p>
          <a:p>
            <a:r>
              <a:rPr lang="de-DE" sz="1600" b="1" dirty="0" err="1"/>
              <a:t>Scale</a:t>
            </a:r>
            <a:r>
              <a:rPr lang="de-DE" sz="1600" b="1" dirty="0"/>
              <a:t> Interaction Modelling </a:t>
            </a:r>
            <a:r>
              <a:rPr lang="de-DE" sz="1600" b="1" dirty="0" err="1"/>
              <a:t>group</a:t>
            </a:r>
            <a:r>
              <a:rPr lang="de-DE" sz="1600" b="1" dirty="0"/>
              <a:t> – </a:t>
            </a:r>
            <a:r>
              <a:rPr lang="de-DE" sz="1600" b="1" i="1" dirty="0" err="1"/>
              <a:t>sup</a:t>
            </a:r>
            <a:r>
              <a:rPr lang="de-DE" sz="1600" b="1" i="1" dirty="0"/>
              <a:t>. Dr. Hans Segura</a:t>
            </a:r>
            <a:endParaRPr lang="en-US" sz="1600" b="1" dirty="0"/>
          </a:p>
        </p:txBody>
      </p:sp>
      <p:sp>
        <p:nvSpPr>
          <p:cNvPr id="18" name="Titolo 5">
            <a:extLst>
              <a:ext uri="{FF2B5EF4-FFF2-40B4-BE49-F238E27FC236}">
                <a16:creationId xmlns:a16="http://schemas.microsoft.com/office/drawing/2014/main" id="{6D80499C-91E8-2A4A-1025-ED417EFC3A4B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8744E00-E198-B01E-8240-6739C7BA68DB}"/>
              </a:ext>
            </a:extLst>
          </p:cNvPr>
          <p:cNvCxnSpPr/>
          <p:nvPr/>
        </p:nvCxnSpPr>
        <p:spPr>
          <a:xfrm>
            <a:off x="831089" y="887445"/>
            <a:ext cx="0" cy="4881754"/>
          </a:xfrm>
          <a:prstGeom prst="straightConnector1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4813AD0-41C2-8188-6397-D5B28C65EB30}"/>
              </a:ext>
            </a:extLst>
          </p:cNvPr>
          <p:cNvCxnSpPr/>
          <p:nvPr/>
        </p:nvCxnSpPr>
        <p:spPr>
          <a:xfrm>
            <a:off x="831089" y="1182398"/>
            <a:ext cx="0" cy="1247281"/>
          </a:xfrm>
          <a:prstGeom prst="line">
            <a:avLst/>
          </a:prstGeom>
          <a:ln w="571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0E6738-9675-21C2-5741-18B5AEFCE923}"/>
              </a:ext>
            </a:extLst>
          </p:cNvPr>
          <p:cNvSpPr txBox="1"/>
          <p:nvPr/>
        </p:nvSpPr>
        <p:spPr>
          <a:xfrm>
            <a:off x="1097022" y="107959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2019</a:t>
            </a:r>
            <a:endParaRPr lang="en-GB" sz="1600" dirty="0" err="1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C235D6-B54D-EFCE-04C1-3A59CFC05F68}"/>
              </a:ext>
            </a:extLst>
          </p:cNvPr>
          <p:cNvSpPr txBox="1"/>
          <p:nvPr/>
        </p:nvSpPr>
        <p:spPr>
          <a:xfrm>
            <a:off x="979389" y="225750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2022</a:t>
            </a:r>
            <a:endParaRPr lang="en-GB" sz="1600" dirty="0" err="1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64E12AF-4312-A119-2C64-5E8DC97519B6}"/>
              </a:ext>
            </a:extLst>
          </p:cNvPr>
          <p:cNvCxnSpPr>
            <a:cxnSpLocks/>
          </p:cNvCxnSpPr>
          <p:nvPr/>
        </p:nvCxnSpPr>
        <p:spPr>
          <a:xfrm>
            <a:off x="831089" y="2403501"/>
            <a:ext cx="0" cy="943014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EE5C36-49F4-3687-E9D9-66DFF29D91B8}"/>
              </a:ext>
            </a:extLst>
          </p:cNvPr>
          <p:cNvSpPr txBox="1"/>
          <p:nvPr/>
        </p:nvSpPr>
        <p:spPr>
          <a:xfrm>
            <a:off x="1009788" y="3157571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2024</a:t>
            </a:r>
            <a:endParaRPr lang="en-GB" sz="1600" dirty="0" err="1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701352B-962D-53EF-E265-128D61605649}"/>
              </a:ext>
            </a:extLst>
          </p:cNvPr>
          <p:cNvCxnSpPr>
            <a:cxnSpLocks/>
          </p:cNvCxnSpPr>
          <p:nvPr/>
        </p:nvCxnSpPr>
        <p:spPr>
          <a:xfrm>
            <a:off x="834190" y="3346515"/>
            <a:ext cx="0" cy="943014"/>
          </a:xfrm>
          <a:prstGeom prst="line">
            <a:avLst/>
          </a:prstGeom>
          <a:ln w="571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A6B742-E33C-3DCA-C758-C939C60E37B8}"/>
              </a:ext>
            </a:extLst>
          </p:cNvPr>
          <p:cNvSpPr txBox="1"/>
          <p:nvPr/>
        </p:nvSpPr>
        <p:spPr>
          <a:xfrm>
            <a:off x="964056" y="4130819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08.2025</a:t>
            </a:r>
            <a:endParaRPr lang="en-GB" sz="1600" dirty="0" err="1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F212F6-2CE2-7FDC-3EAE-7FEFE7E0AF75}"/>
              </a:ext>
            </a:extLst>
          </p:cNvPr>
          <p:cNvSpPr txBox="1"/>
          <p:nvPr/>
        </p:nvSpPr>
        <p:spPr>
          <a:xfrm>
            <a:off x="974603" y="4579878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09.2025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0813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7" grpId="0"/>
      <p:bldP spid="26" grpId="0"/>
      <p:bldP spid="27" grpId="0"/>
      <p:bldP spid="30" grpId="0"/>
      <p:bldP spid="33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587847" y="1187386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MABLH’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172988" y="3919666"/>
            <a:ext cx="4278479" cy="1438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Small-scale SST </a:t>
            </a:r>
            <a:r>
              <a:rPr lang="it-IT" sz="1749" dirty="0" err="1"/>
              <a:t>variability</a:t>
            </a:r>
            <a:r>
              <a:rPr lang="it-IT" sz="1749" dirty="0"/>
              <a:t> </a:t>
            </a:r>
          </a:p>
          <a:p>
            <a:r>
              <a:rPr lang="it-IT" sz="1749" dirty="0"/>
              <a:t>      </a:t>
            </a:r>
            <a:r>
              <a:rPr lang="it-IT" sz="1749" dirty="0" err="1"/>
              <a:t>dominates</a:t>
            </a:r>
            <a:r>
              <a:rPr lang="it-IT" sz="1749" dirty="0"/>
              <a:t> LHF </a:t>
            </a:r>
            <a:r>
              <a:rPr lang="it-IT" sz="1749" dirty="0" err="1"/>
              <a:t>variance</a:t>
            </a:r>
            <a:r>
              <a:rPr lang="it-IT" sz="1749" dirty="0"/>
              <a:t> </a:t>
            </a:r>
          </a:p>
          <a:p>
            <a:r>
              <a:rPr lang="it-IT" sz="1749" dirty="0"/>
              <a:t>      and </a:t>
            </a:r>
            <a:r>
              <a:rPr lang="it-IT" sz="1749" dirty="0" err="1"/>
              <a:t>excites</a:t>
            </a:r>
            <a:r>
              <a:rPr lang="it-IT" sz="1749" dirty="0"/>
              <a:t> non-linear </a:t>
            </a:r>
            <a:r>
              <a:rPr lang="it-IT" sz="1749" dirty="0" err="1"/>
              <a:t>upscaling</a:t>
            </a:r>
            <a:r>
              <a:rPr lang="it-IT" sz="1749" dirty="0"/>
              <a:t> </a:t>
            </a:r>
            <a:r>
              <a:rPr lang="it-IT" sz="1749" dirty="0" err="1"/>
              <a:t>effects</a:t>
            </a:r>
            <a:endParaRPr lang="it-IT" sz="1749" dirty="0"/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637F0B7-9D76-E3E1-2B5A-24E89436C524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Conclusions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09" y="3010720"/>
                <a:ext cx="3328598" cy="7865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02506" y="1047731"/>
            <a:ext cx="4351383" cy="1438214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MABL – SST </a:t>
            </a:r>
            <a:r>
              <a:rPr lang="it-IT" sz="1749" dirty="0" err="1"/>
              <a:t>coupling</a:t>
            </a:r>
            <a:r>
              <a:rPr lang="it-IT" sz="1749" dirty="0"/>
              <a:t> </a:t>
            </a:r>
            <a:r>
              <a:rPr lang="it-IT" sz="1749" dirty="0" err="1"/>
              <a:t>is</a:t>
            </a:r>
            <a:r>
              <a:rPr lang="it-IT" sz="1749" dirty="0"/>
              <a:t> scale-</a:t>
            </a:r>
            <a:r>
              <a:rPr lang="it-IT" sz="1749" dirty="0" err="1"/>
              <a:t>dependent</a:t>
            </a:r>
            <a:endParaRPr lang="it-IT" sz="1749" dirty="0"/>
          </a:p>
          <a:p>
            <a:pPr marL="277720" indent="-277720" algn="ctr">
              <a:buFont typeface="Arial" panose="020B0604020202020204" pitchFamily="34" charset="0"/>
              <a:buChar char="•"/>
            </a:pPr>
            <a:endParaRPr lang="it-IT" sz="1749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sz="1749" dirty="0" err="1">
                <a:sym typeface="Wingdings" panose="05000000000000000000" pitchFamily="2" charset="2"/>
              </a:rPr>
              <a:t>Primary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mechanism</a:t>
            </a:r>
            <a:r>
              <a:rPr lang="it-IT" sz="1749" dirty="0">
                <a:sym typeface="Wingdings" panose="05000000000000000000" pitchFamily="2" charset="2"/>
              </a:rPr>
              <a:t> for</a:t>
            </a: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          </a:t>
            </a:r>
            <a:r>
              <a:rPr lang="it-IT" sz="1749" dirty="0" err="1">
                <a:sym typeface="Wingdings" panose="05000000000000000000" pitchFamily="2" charset="2"/>
              </a:rPr>
              <a:t>thermodynamic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adjustment</a:t>
            </a:r>
            <a:endParaRPr lang="it-IT" sz="1749" dirty="0">
              <a:sym typeface="Wingdings" panose="05000000000000000000" pitchFamily="2" charset="2"/>
            </a:endParaRPr>
          </a:p>
          <a:p>
            <a:pPr algn="ctr"/>
            <a:r>
              <a:rPr lang="it-IT" sz="1749" dirty="0">
                <a:sym typeface="Wingdings" panose="05000000000000000000" pitchFamily="2" charset="2"/>
              </a:rPr>
              <a:t>over </a:t>
            </a:r>
            <a:r>
              <a:rPr lang="it-IT" sz="1749" dirty="0" err="1">
                <a:sym typeface="Wingdings" panose="05000000000000000000" pitchFamily="2" charset="2"/>
              </a:rPr>
              <a:t>daily</a:t>
            </a:r>
            <a:r>
              <a:rPr lang="it-IT" sz="1749" dirty="0">
                <a:sym typeface="Wingdings" panose="05000000000000000000" pitchFamily="2" charset="2"/>
              </a:rPr>
              <a:t> </a:t>
            </a:r>
            <a:r>
              <a:rPr lang="it-IT" sz="1749" dirty="0" err="1">
                <a:sym typeface="Wingdings" panose="05000000000000000000" pitchFamily="2" charset="2"/>
              </a:rPr>
              <a:t>means</a:t>
            </a:r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122551" y="2629686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 animBg="1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AEEF9-BC71-F577-ECDA-3EE7BF1F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6B7885-6072-5C58-A707-55351D6280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3</a:t>
            </a:fld>
            <a:endParaRPr lang="de-DE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844F484-A76B-A5AC-7AAA-B3AD29255B7E}"/>
              </a:ext>
            </a:extLst>
          </p:cNvPr>
          <p:cNvCxnSpPr>
            <a:cxnSpLocks/>
          </p:cNvCxnSpPr>
          <p:nvPr/>
        </p:nvCxnSpPr>
        <p:spPr>
          <a:xfrm>
            <a:off x="8517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0F934-EE6D-0432-A65C-EF5CE54A53E1}"/>
              </a:ext>
            </a:extLst>
          </p:cNvPr>
          <p:cNvSpPr txBox="1"/>
          <p:nvPr/>
        </p:nvSpPr>
        <p:spPr>
          <a:xfrm>
            <a:off x="6188180" y="1461741"/>
            <a:ext cx="4277410" cy="111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Scales </a:t>
            </a:r>
            <a:r>
              <a:rPr lang="en-GB" b="1" dirty="0"/>
              <a:t>&lt; 1000 km are</a:t>
            </a:r>
            <a:r>
              <a:rPr lang="it-IT" sz="1749" b="1" dirty="0"/>
              <a:t> </a:t>
            </a:r>
            <a:r>
              <a:rPr lang="it-IT" sz="1749" b="1" dirty="0" err="1"/>
              <a:t>important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C85BFB-7C60-F9EB-7678-DBC1E18D246A}"/>
              </a:ext>
            </a:extLst>
          </p:cNvPr>
          <p:cNvSpPr txBox="1"/>
          <p:nvPr/>
        </p:nvSpPr>
        <p:spPr>
          <a:xfrm>
            <a:off x="6435591" y="2845219"/>
            <a:ext cx="3999086" cy="143821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air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  <a:p>
            <a:pPr algn="ctr"/>
            <a:r>
              <a:rPr lang="it-IT" sz="1400" i="1" dirty="0"/>
              <a:t>(Acquistapace et al. 2022)</a:t>
            </a:r>
            <a:endParaRPr lang="it-IT" sz="1749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6994661-33F6-B86E-93C0-F30159E78FB6}"/>
              </a:ext>
            </a:extLst>
          </p:cNvPr>
          <p:cNvSpPr txBox="1"/>
          <p:nvPr/>
        </p:nvSpPr>
        <p:spPr>
          <a:xfrm>
            <a:off x="1353054" y="5226401"/>
            <a:ext cx="2658548" cy="511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. </a:t>
            </a:r>
            <a:r>
              <a:rPr lang="it-IT" sz="1361" dirty="0" err="1"/>
              <a:t>currents</a:t>
            </a:r>
            <a:r>
              <a:rPr lang="it-IT" sz="1361" dirty="0"/>
              <a:t> on 25° </a:t>
            </a:r>
            <a:r>
              <a:rPr lang="it-IT" sz="1361" dirty="0" err="1"/>
              <a:t>Jan</a:t>
            </a:r>
            <a:r>
              <a:rPr lang="it-IT" sz="1361" dirty="0"/>
              <a:t> 2020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2"/>
              </a:rPr>
              <a:t>earth.null.school</a:t>
            </a:r>
            <a:endParaRPr lang="it-IT" sz="136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F1C1835-D9A8-1FCF-693D-6D323901D24F}"/>
              </a:ext>
            </a:extLst>
          </p:cNvPr>
          <p:cNvGrpSpPr/>
          <p:nvPr/>
        </p:nvGrpSpPr>
        <p:grpSpPr>
          <a:xfrm>
            <a:off x="1023387" y="1600200"/>
            <a:ext cx="3616908" cy="3256931"/>
            <a:chOff x="4965983" y="1518849"/>
            <a:chExt cx="3616908" cy="3256931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6293BB9-EC55-B476-5426-9A4A5306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5983" y="1518849"/>
              <a:ext cx="3616908" cy="3256931"/>
            </a:xfrm>
            <a:prstGeom prst="rect">
              <a:avLst/>
            </a:prstGeom>
          </p:spPr>
        </p:pic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3B7E60C-2D8D-95E4-D79E-FF791BA60D92}"/>
                </a:ext>
              </a:extLst>
            </p:cNvPr>
            <p:cNvSpPr/>
            <p:nvPr/>
          </p:nvSpPr>
          <p:spPr>
            <a:xfrm>
              <a:off x="5054882" y="1943527"/>
              <a:ext cx="1822167" cy="178213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 dirty="0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A3711E6-DC90-CCE3-ED6D-55346BD8DE45}"/>
              </a:ext>
            </a:extLst>
          </p:cNvPr>
          <p:cNvGrpSpPr/>
          <p:nvPr/>
        </p:nvGrpSpPr>
        <p:grpSpPr>
          <a:xfrm>
            <a:off x="4931861" y="4531104"/>
            <a:ext cx="7123480" cy="1763569"/>
            <a:chOff x="4931861" y="4531104"/>
            <a:chExt cx="7123480" cy="1763569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748EDDA-201D-3789-860E-7B2D8AF02383}"/>
                </a:ext>
              </a:extLst>
            </p:cNvPr>
            <p:cNvSpPr txBox="1"/>
            <p:nvPr/>
          </p:nvSpPr>
          <p:spPr>
            <a:xfrm>
              <a:off x="4931861" y="4619891"/>
              <a:ext cx="7123480" cy="1674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30" name="Elemento grafico 29" descr="Punto interrogativo">
              <a:extLst>
                <a:ext uri="{FF2B5EF4-FFF2-40B4-BE49-F238E27FC236}">
                  <a16:creationId xmlns:a16="http://schemas.microsoft.com/office/drawing/2014/main" id="{E20EEF1A-49D9-A648-8666-F44AD966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543" y="4531104"/>
              <a:ext cx="1674782" cy="1674782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C075EAA-430B-F4C9-D431-22A4CFDC8907}"/>
                </a:ext>
              </a:extLst>
            </p:cNvPr>
            <p:cNvSpPr txBox="1"/>
            <p:nvPr/>
          </p:nvSpPr>
          <p:spPr>
            <a:xfrm>
              <a:off x="6435591" y="4835653"/>
              <a:ext cx="561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SST </a:t>
              </a:r>
              <a:r>
                <a:rPr lang="it-IT" dirty="0" err="1"/>
                <a:t>variability</a:t>
              </a:r>
              <a:r>
                <a:rPr lang="it-IT" dirty="0"/>
                <a:t> act to modulate </a:t>
              </a:r>
              <a:r>
                <a:rPr lang="it-IT" dirty="0" err="1"/>
                <a:t>surface</a:t>
              </a:r>
              <a:r>
                <a:rPr lang="it-IT" dirty="0"/>
                <a:t> </a:t>
              </a:r>
              <a:r>
                <a:rPr lang="it-IT" dirty="0" err="1"/>
                <a:t>fluxes</a:t>
              </a:r>
              <a:r>
                <a:rPr lang="it-IT" dirty="0"/>
                <a:t> and </a:t>
              </a:r>
              <a:r>
                <a:rPr lang="it-IT" dirty="0" err="1"/>
                <a:t>hence</a:t>
              </a:r>
              <a:r>
                <a:rPr lang="it-IT" dirty="0"/>
                <a:t> the air </a:t>
              </a:r>
              <a:r>
                <a:rPr lang="it-IT" dirty="0" err="1"/>
                <a:t>column</a:t>
              </a:r>
              <a:r>
                <a:rPr lang="it-IT" dirty="0"/>
                <a:t> </a:t>
              </a:r>
              <a:r>
                <a:rPr lang="it-IT" dirty="0" err="1"/>
                <a:t>response</a:t>
              </a:r>
              <a:r>
                <a:rPr lang="it-IT" dirty="0"/>
                <a:t>?</a:t>
              </a:r>
              <a:endParaRPr lang="en-GB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16C91CB-20E7-F494-D1C6-214D8C34C143}"/>
                </a:ext>
              </a:extLst>
            </p:cNvPr>
            <p:cNvSpPr txBox="1"/>
            <p:nvPr/>
          </p:nvSpPr>
          <p:spPr>
            <a:xfrm>
              <a:off x="6435591" y="5611911"/>
              <a:ext cx="561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the </a:t>
              </a:r>
              <a:r>
                <a:rPr lang="it-IT" dirty="0" err="1"/>
                <a:t>importance</a:t>
              </a:r>
              <a:r>
                <a:rPr lang="it-IT" dirty="0"/>
                <a:t> of SST </a:t>
              </a:r>
              <a:r>
                <a:rPr lang="it-IT" dirty="0" err="1"/>
                <a:t>change</a:t>
              </a:r>
              <a:r>
                <a:rPr lang="it-IT" dirty="0"/>
                <a:t> with </a:t>
              </a:r>
              <a:r>
                <a:rPr lang="it-IT" dirty="0" err="1"/>
                <a:t>scales</a:t>
              </a:r>
              <a:r>
                <a:rPr lang="it-IT" dirty="0"/>
                <a:t>?</a:t>
              </a:r>
              <a:endParaRPr lang="en-GB" dirty="0"/>
            </a:p>
          </p:txBody>
        </p:sp>
      </p:grpSp>
      <p:sp>
        <p:nvSpPr>
          <p:cNvPr id="33" name="Titolo 5">
            <a:extLst>
              <a:ext uri="{FF2B5EF4-FFF2-40B4-BE49-F238E27FC236}">
                <a16:creationId xmlns:a16="http://schemas.microsoft.com/office/drawing/2014/main" id="{314AD738-CB27-90E5-38E2-F700FE8655A3}"/>
              </a:ext>
            </a:extLst>
          </p:cNvPr>
          <p:cNvSpPr txBox="1">
            <a:spLocks/>
          </p:cNvSpPr>
          <p:nvPr/>
        </p:nvSpPr>
        <p:spPr>
          <a:xfrm>
            <a:off x="876612" y="199159"/>
            <a:ext cx="5957752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The sub- / mesoscale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E304-1C8F-9DAF-1F9F-078CD523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FFD7BD-63CA-6326-1ACD-876E0C6020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4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FBA8136-4738-D1C3-DC0A-1FDF5C1E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DB74AD-469B-AAFC-59AE-9F5D388DBD69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C56209E-04C6-F296-1300-E97C91F40DDD}"/>
              </a:ext>
            </a:extLst>
          </p:cNvPr>
          <p:cNvCxnSpPr>
            <a:cxnSpLocks/>
          </p:cNvCxnSpPr>
          <p:nvPr/>
        </p:nvCxnSpPr>
        <p:spPr>
          <a:xfrm>
            <a:off x="83273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A0A009-5590-73E1-10F7-FB8406937E78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C46C88-4A41-EE9E-D53E-75E11E04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96" y="1026833"/>
            <a:ext cx="5142559" cy="49196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6AC6B0-B365-0B38-3CF5-458E8BC639FC}"/>
              </a:ext>
            </a:extLst>
          </p:cNvPr>
          <p:cNvSpPr txBox="1"/>
          <p:nvPr/>
        </p:nvSpPr>
        <p:spPr>
          <a:xfrm>
            <a:off x="1290854" y="176115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minimal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physics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approach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20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33D9A1A-82F0-8408-6BED-6739C94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" y="825927"/>
            <a:ext cx="4958237" cy="568053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432862-7EB0-324F-2EE6-BF55F2935CA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5</a:t>
            </a:fld>
            <a:endParaRPr lang="de-DE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83206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/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is</a:t>
                </a:r>
                <a:r>
                  <a:rPr lang="it-IT" dirty="0"/>
                  <a:t> the water </a:t>
                </a:r>
                <a:r>
                  <a:rPr lang="it-IT" dirty="0" err="1"/>
                  <a:t>vapour</a:t>
                </a:r>
                <a:r>
                  <a:rPr lang="it-IT" dirty="0"/>
                  <a:t> mixing ratio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endParaRPr lang="it-IT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blipFill>
                <a:blip r:embed="rId3"/>
                <a:stretch>
                  <a:fillRect r="-2104" b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1128542" y="1847159"/>
            <a:ext cx="1435302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3524827" y="1834682"/>
            <a:ext cx="132132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3437679" y="4667693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1068581" y="4646612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C94D6B-9FB7-53B7-1724-6D172DDC2F98}"/>
              </a:ext>
            </a:extLst>
          </p:cNvPr>
          <p:cNvSpPr txBox="1"/>
          <p:nvPr/>
        </p:nvSpPr>
        <p:spPr>
          <a:xfrm>
            <a:off x="6294983" y="13691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WRF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Gridspace</a:t>
            </a:r>
            <a:r>
              <a:rPr lang="it-IT" sz="1800" dirty="0"/>
              <a:t>  3km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SST forcing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dirty="0"/>
              <a:t>(</a:t>
            </a:r>
            <a:r>
              <a:rPr lang="it-IT" sz="1200" i="1" dirty="0"/>
              <a:t>Stevens et al. 2021)</a:t>
            </a:r>
            <a:endParaRPr lang="en-GB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C836A-3392-62C8-6F2E-21B731B87FAA}"/>
              </a:ext>
            </a:extLst>
          </p:cNvPr>
          <p:cNvSpPr txBox="1"/>
          <p:nvPr/>
        </p:nvSpPr>
        <p:spPr>
          <a:xfrm>
            <a:off x="1164655" y="187702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realistic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(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complex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 set-up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9459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12C-7786-820C-2A15-2CBDC57E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553FB7-CA40-0684-2BDB-A35FA03665C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Vorname Nachname	Kurztitel | TT.MM.JJJJ	</a:t>
            </a:r>
            <a:r>
              <a:rPr lang="de-DE" sz="1100" dirty="0"/>
              <a:t>6</a:t>
            </a:r>
            <a:endParaRPr lang="de-DE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1640591" y="2356701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162443" y="3915266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542746" y="2477662"/>
              <a:ext cx="360" cy="36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746" y="2459662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792146" y="2912542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691644" y="2941872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2718091" y="4110087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0846" y="2085843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002" y="1449484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>
            <a:extLst>
              <a:ext uri="{FF2B5EF4-FFF2-40B4-BE49-F238E27FC236}">
                <a16:creationId xmlns:a16="http://schemas.microsoft.com/office/drawing/2014/main" id="{856AA565-6927-6C12-12D4-66DDE42168C7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4255661" y="944744"/>
            <a:ext cx="6546466" cy="506775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31A196-814A-9419-81E9-D3F38616E450}"/>
              </a:ext>
            </a:extLst>
          </p:cNvPr>
          <p:cNvSpPr txBox="1"/>
          <p:nvPr/>
        </p:nvSpPr>
        <p:spPr>
          <a:xfrm>
            <a:off x="1119625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Scale-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dependent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84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F383110-5EA4-4561-8064-E5387B7E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8" y="2726532"/>
            <a:ext cx="10296524" cy="1404937"/>
          </a:xfrm>
        </p:spPr>
        <p:txBody>
          <a:bodyPr/>
          <a:lstStyle/>
          <a:p>
            <a:pPr algn="ctr"/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knowledge…</a:t>
            </a:r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52C906-6401-EDE4-D134-EEB7174EB8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0229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34AE-2FB4-A343-4749-0D604BD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9F1A7A-705E-F5C3-D8D3-869148D6E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8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08" y="1205403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9" y="1504097"/>
            <a:ext cx="4092930" cy="44650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DB047-BA96-AA17-0BA1-0D0539E4B437}"/>
              </a:ext>
            </a:extLst>
          </p:cNvPr>
          <p:cNvSpPr txBox="1"/>
          <p:nvPr/>
        </p:nvSpPr>
        <p:spPr>
          <a:xfrm>
            <a:off x="333884" y="310996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   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tropical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precipitation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0A576FA-71BB-AE2F-3DAC-58DA509ED144}"/>
              </a:ext>
            </a:extLst>
          </p:cNvPr>
          <p:cNvCxnSpPr>
            <a:cxnSpLocks/>
          </p:cNvCxnSpPr>
          <p:nvPr/>
        </p:nvCxnSpPr>
        <p:spPr>
          <a:xfrm>
            <a:off x="707264" y="804110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3680A4-593E-0A99-9EFB-16E56BD0FBC5}"/>
              </a:ext>
            </a:extLst>
          </p:cNvPr>
          <p:cNvSpPr txBox="1"/>
          <p:nvPr/>
        </p:nvSpPr>
        <p:spPr>
          <a:xfrm>
            <a:off x="9916998" y="5361960"/>
            <a:ext cx="1838227" cy="262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400" i="1" dirty="0"/>
              <a:t>Ian and Braun, 2002</a:t>
            </a:r>
            <a:endParaRPr lang="en-GB" sz="1400" i="1" dirty="0" err="1"/>
          </a:p>
        </p:txBody>
      </p:sp>
    </p:spTree>
    <p:extLst>
      <p:ext uri="{BB962C8B-B14F-4D97-AF65-F5344CB8AC3E}">
        <p14:creationId xmlns:p14="http://schemas.microsoft.com/office/powerpoint/2010/main" val="22391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04D3-1C77-423C-F28E-27770095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EC683F-D9E2-9112-4D1D-2A65DD62F0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9</a:t>
            </a:fld>
            <a:endParaRPr lang="de-DE" dirty="0"/>
          </a:p>
        </p:txBody>
      </p:sp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6"/>
          <a:stretch>
            <a:fillRect/>
          </a:stretch>
        </p:blipFill>
        <p:spPr>
          <a:xfrm>
            <a:off x="2813850" y="77983"/>
            <a:ext cx="2972652" cy="36833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6825794" y="3107589"/>
                <a:ext cx="5366206" cy="464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e>
                      </m:acc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𝐿𝐻𝐹</m:t>
                      </m:r>
                    </m:oMath>
                  </m:oMathPara>
                </a14:m>
                <a:endParaRPr lang="it-IT" sz="2333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794" y="3107589"/>
                <a:ext cx="5366206" cy="464935"/>
              </a:xfrm>
              <a:prstGeom prst="rect">
                <a:avLst/>
              </a:prstGeom>
              <a:blipFill>
                <a:blip r:embed="rId4"/>
                <a:stretch>
                  <a:fillRect t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486584" y="5350620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418498" y="2805652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CFBE1AE-B539-DA3D-6009-A920A9A50813}"/>
              </a:ext>
            </a:extLst>
          </p:cNvPr>
          <p:cNvSpPr txBox="1"/>
          <p:nvPr/>
        </p:nvSpPr>
        <p:spPr>
          <a:xfrm>
            <a:off x="749113" y="4608285"/>
            <a:ext cx="631904" cy="630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 </a:t>
            </a:r>
          </a:p>
          <a:p>
            <a:r>
              <a:rPr lang="it-IT" sz="1749" dirty="0"/>
              <a:t>LHF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1476243" y="4600402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333884" y="266103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…And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99579" y="3103968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1317174" y="5348517"/>
            <a:ext cx="335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warm</a:t>
            </a:r>
            <a:r>
              <a:rPr lang="it-IT" dirty="0"/>
              <a:t> </a:t>
            </a:r>
            <a:r>
              <a:rPr lang="it-IT" dirty="0" err="1"/>
              <a:t>sea</a:t>
            </a:r>
            <a:r>
              <a:rPr lang="it-IT" dirty="0"/>
              <a:t> of the </a:t>
            </a:r>
            <a:r>
              <a:rPr lang="it-IT" b="1" dirty="0"/>
              <a:t>Warm Pool</a:t>
            </a:r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2729934" y="3348152"/>
            <a:ext cx="0" cy="19120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1179683" y="5871595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2405137" y="5964753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MSE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4062108" y="2372447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2601947" y="1904270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5279923" y="1986659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2064584" y="973189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8AB247-4B60-99FF-070B-AE0DB874BF4D}"/>
              </a:ext>
            </a:extLst>
          </p:cNvPr>
          <p:cNvSpPr txBox="1"/>
          <p:nvPr/>
        </p:nvSpPr>
        <p:spPr>
          <a:xfrm>
            <a:off x="7344258" y="2014079"/>
            <a:ext cx="3938490" cy="7167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600" dirty="0" err="1"/>
              <a:t>Conditions</a:t>
            </a:r>
            <a:r>
              <a:rPr lang="it-IT" sz="1600" dirty="0"/>
              <a:t> </a:t>
            </a:r>
            <a:r>
              <a:rPr lang="it-IT" sz="1600" dirty="0" err="1"/>
              <a:t>typical</a:t>
            </a:r>
            <a:r>
              <a:rPr lang="it-IT" sz="1600" dirty="0"/>
              <a:t> for the Warm Pool </a:t>
            </a:r>
            <a:r>
              <a:rPr lang="it-IT" sz="1600" dirty="0" err="1"/>
              <a:t>region</a:t>
            </a:r>
            <a:endParaRPr lang="it-IT" sz="1600" dirty="0"/>
          </a:p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600" dirty="0"/>
              <a:t>i.e. </a:t>
            </a:r>
            <a:r>
              <a:rPr lang="it-IT" sz="1600" b="1" dirty="0"/>
              <a:t>light </a:t>
            </a:r>
            <a:r>
              <a:rPr lang="it-IT" sz="1600" b="1" dirty="0" err="1"/>
              <a:t>winds</a:t>
            </a:r>
            <a:r>
              <a:rPr lang="it-IT" sz="1600" b="1" dirty="0"/>
              <a:t> </a:t>
            </a:r>
            <a:r>
              <a:rPr lang="it-IT" sz="1600" dirty="0"/>
              <a:t>, </a:t>
            </a:r>
            <a:r>
              <a:rPr lang="it-IT" sz="1600" b="1" dirty="0"/>
              <a:t>low SST </a:t>
            </a:r>
            <a:r>
              <a:rPr lang="it-IT" sz="1600" b="1" dirty="0" err="1"/>
              <a:t>gradients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2334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7037E-6 L 0.15026 0.004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15026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0.00439 L 0.02838 0.004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026 2.22222E-6 L 0.02838 0.00208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29" grpId="2"/>
      <p:bldP spid="34" grpId="0" animBg="1"/>
      <p:bldP spid="37" grpId="0" animBg="1"/>
      <p:bldP spid="3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_2020" id="{D85B1E0F-FC07-44C4-B5D5-89A5E4EADB04}" vid="{5690BFED-3F1A-4D6D-BBF4-324BE8264BF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898</Words>
  <Application>Microsoft Office PowerPoint</Application>
  <PresentationFormat>Widescreen</PresentationFormat>
  <Paragraphs>148</Paragraphs>
  <Slides>21</Slides>
  <Notes>5</Notes>
  <HiddenSlides>2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.SF NS Symbols Regular</vt:lpstr>
      <vt:lpstr>Aptos</vt:lpstr>
      <vt:lpstr>Aptos Display</vt:lpstr>
      <vt:lpstr>Arial</vt:lpstr>
      <vt:lpstr>Cambria Math</vt:lpstr>
      <vt:lpstr>Symbol</vt:lpstr>
      <vt:lpstr>Wingdings</vt:lpstr>
      <vt:lpstr>Wingdings 3</vt:lpstr>
      <vt:lpstr>Tema di Office</vt:lpstr>
      <vt:lpstr>MPG_2020</vt:lpstr>
      <vt:lpstr>think-cell Folie</vt:lpstr>
      <vt:lpstr>The role of surface turbulent fluxes  over the ocean in air-sea coupling  Past experience and Future perspectives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Now, with this acquired knowledge…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42</cp:revision>
  <dcterms:created xsi:type="dcterms:W3CDTF">2025-09-15T12:13:08Z</dcterms:created>
  <dcterms:modified xsi:type="dcterms:W3CDTF">2025-09-30T16:34:07Z</dcterms:modified>
</cp:coreProperties>
</file>